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29"/>
  </p:notesMasterIdLst>
  <p:sldIdLst>
    <p:sldId id="291" r:id="rId6"/>
    <p:sldId id="258" r:id="rId7"/>
    <p:sldId id="332" r:id="rId8"/>
    <p:sldId id="331" r:id="rId9"/>
    <p:sldId id="330" r:id="rId10"/>
    <p:sldId id="333" r:id="rId11"/>
    <p:sldId id="329" r:id="rId12"/>
    <p:sldId id="334" r:id="rId13"/>
    <p:sldId id="335" r:id="rId14"/>
    <p:sldId id="336" r:id="rId15"/>
    <p:sldId id="312" r:id="rId16"/>
    <p:sldId id="337" r:id="rId17"/>
    <p:sldId id="305" r:id="rId18"/>
    <p:sldId id="326" r:id="rId19"/>
    <p:sldId id="288" r:id="rId20"/>
    <p:sldId id="311" r:id="rId21"/>
    <p:sldId id="338" r:id="rId22"/>
    <p:sldId id="328" r:id="rId23"/>
    <p:sldId id="259" r:id="rId24"/>
    <p:sldId id="327" r:id="rId25"/>
    <p:sldId id="323" r:id="rId26"/>
    <p:sldId id="324" r:id="rId27"/>
    <p:sldId id="29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m Wesdorp" initials="BW" lastIdx="1" clrIdx="0">
    <p:extLst>
      <p:ext uri="{19B8F6BF-5375-455C-9EA6-DF929625EA0E}">
        <p15:presenceInfo xmlns:p15="http://schemas.microsoft.com/office/powerpoint/2012/main" userId="S::bram@wesdorpvangeel.nl::1e16cfaa-147c-4c01-aa6a-93aa286ef3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B14"/>
    <a:srgbClr val="ED3641"/>
    <a:srgbClr val="1C3E93"/>
    <a:srgbClr val="8BBB0D"/>
    <a:srgbClr val="1D3F96"/>
    <a:srgbClr val="F6373F"/>
    <a:srgbClr val="474948"/>
    <a:srgbClr val="559C1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1990" autoAdjust="0"/>
  </p:normalViewPr>
  <p:slideViewPr>
    <p:cSldViewPr snapToGrid="0">
      <p:cViewPr varScale="1">
        <p:scale>
          <a:sx n="105" d="100"/>
          <a:sy n="105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1E8BB-9630-425E-9FBC-699064CE0843}" type="datetimeFigureOut">
              <a:rPr lang="nl-NL" smtClean="0"/>
              <a:t>8-7-2021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D9BBB-7CDB-425B-955C-25F73A5EEC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22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2D9BBB-7CDB-425B-955C-25F73A5EECF2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9520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04641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246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430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8423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82312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36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130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870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163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9047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Thursday, July 8, 2021</a:t>
            </a:fld>
            <a:endParaRPr lang="en-US" cap="al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‹nr.›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4919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lmblad dat herhalende patronen creëert">
            <a:extLst>
              <a:ext uri="{FF2B5EF4-FFF2-40B4-BE49-F238E27FC236}">
                <a16:creationId xmlns:a16="http://schemas.microsoft.com/office/drawing/2014/main" id="{ABF6EF5F-BAC9-406C-BD3D-659F81D65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invGray">
          <a:xfrm>
            <a:off x="-92231" y="83065"/>
            <a:ext cx="12191980" cy="69973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l-NL" sz="3600" dirty="0">
                <a:solidFill>
                  <a:schemeClr val="bg1"/>
                </a:solidFill>
              </a:rPr>
              <a:t>        Welkom</a:t>
            </a:r>
          </a:p>
          <a:p>
            <a:pPr algn="l"/>
            <a:r>
              <a:rPr lang="nl-NL" sz="3600" dirty="0">
                <a:solidFill>
                  <a:schemeClr val="bg1"/>
                </a:solidFill>
              </a:rPr>
              <a:t>Info delen op 06 juli 2021</a:t>
            </a:r>
            <a:br>
              <a:rPr lang="nl-NL" sz="3600" dirty="0">
                <a:solidFill>
                  <a:schemeClr val="bg1"/>
                </a:solidFill>
              </a:rPr>
            </a:br>
            <a:endParaRPr lang="nl-NL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Afbeelding 5" descr="Afbeelding met tekst, buiten&#10;&#10;Automatisch gegenereerde beschrijving">
            <a:extLst>
              <a:ext uri="{FF2B5EF4-FFF2-40B4-BE49-F238E27FC236}">
                <a16:creationId xmlns:a16="http://schemas.microsoft.com/office/drawing/2014/main" id="{15B84D34-92A6-4428-AEE8-72B9BEBE8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62" y="-665206"/>
            <a:ext cx="4349578" cy="43495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ln>
            <a:miter lim="800000"/>
          </a:ln>
        </p:spPr>
        <p:txBody>
          <a:bodyPr>
            <a:normAutofit/>
          </a:bodyPr>
          <a:lstStyle/>
          <a:p>
            <a:r>
              <a:rPr lang="nl-NL" dirty="0" err="1">
                <a:solidFill>
                  <a:schemeClr val="tx2"/>
                </a:solidFill>
              </a:rPr>
              <a:t>Mijn</a:t>
            </a:r>
            <a:r>
              <a:rPr lang="nl-NL" dirty="0" err="1">
                <a:solidFill>
                  <a:srgbClr val="8ABB14"/>
                </a:solidFill>
              </a:rPr>
              <a:t>pakket</a:t>
            </a:r>
            <a:r>
              <a:rPr lang="nl-NL" dirty="0" err="1">
                <a:solidFill>
                  <a:srgbClr val="474948"/>
                </a:solidFill>
              </a:rPr>
              <a:t>dienst</a:t>
            </a:r>
            <a:br>
              <a:rPr lang="nl-NL" dirty="0">
                <a:solidFill>
                  <a:schemeClr val="tx2"/>
                </a:solidFill>
              </a:rPr>
            </a:br>
            <a:r>
              <a:rPr lang="nl-NL" sz="2400" dirty="0">
                <a:solidFill>
                  <a:schemeClr val="tx2"/>
                </a:solidFill>
              </a:rPr>
              <a:t>Franchise</a:t>
            </a:r>
            <a:endParaRPr lang="nl-NL" dirty="0">
              <a:solidFill>
                <a:schemeClr val="tx2"/>
              </a:solidFill>
            </a:endParaRPr>
          </a:p>
        </p:txBody>
      </p:sp>
      <p:pic>
        <p:nvPicPr>
          <p:cNvPr id="7" name="Afbeelding 6" descr="Afbeelding met persoon, binnen, person&#10;&#10;Automatisch gegenereerde beschrijving">
            <a:extLst>
              <a:ext uri="{FF2B5EF4-FFF2-40B4-BE49-F238E27FC236}">
                <a16:creationId xmlns:a16="http://schemas.microsoft.com/office/drawing/2014/main" id="{D895AA94-852E-4CDB-9B5D-97E2C4791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062" y="4032664"/>
            <a:ext cx="6654380" cy="304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01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Wat is veranderd op</a:t>
            </a:r>
            <a:b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Franchise-Portaal?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23D82A7-48D9-417C-9E4A-C69EAF4E2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020" y="1624355"/>
            <a:ext cx="4499778" cy="25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8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4A5356"/>
                </a:solidFill>
              </a:rPr>
              <a:t>Tarieven is nu </a:t>
            </a:r>
            <a:br>
              <a:rPr lang="nl-NL" dirty="0">
                <a:solidFill>
                  <a:srgbClr val="4A5356"/>
                </a:solidFill>
              </a:rPr>
            </a:br>
            <a:r>
              <a:rPr lang="nl-NL" dirty="0">
                <a:solidFill>
                  <a:srgbClr val="4A5356"/>
                </a:solidFill>
              </a:rPr>
              <a:t>“Overzicht en Tarieven”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2480877-FF4C-4BD4-B482-3292BE6FA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19" y="-1226643"/>
            <a:ext cx="12192000" cy="5495925"/>
          </a:xfrm>
          <a:prstGeom prst="rect">
            <a:avLst/>
          </a:prstGeom>
        </p:spPr>
      </p:pic>
      <p:sp>
        <p:nvSpPr>
          <p:cNvPr id="6" name="Pijl: omlaag 5">
            <a:extLst>
              <a:ext uri="{FF2B5EF4-FFF2-40B4-BE49-F238E27FC236}">
                <a16:creationId xmlns:a16="http://schemas.microsoft.com/office/drawing/2014/main" id="{28055378-104D-48A2-BD52-6CE669D07A75}"/>
              </a:ext>
            </a:extLst>
          </p:cNvPr>
          <p:cNvSpPr/>
          <p:nvPr/>
        </p:nvSpPr>
        <p:spPr>
          <a:xfrm>
            <a:off x="6330998" y="-467670"/>
            <a:ext cx="746877" cy="11010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5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rgbClr val="4A5356"/>
                </a:solidFill>
              </a:rPr>
              <a:t>Met extra onderdeel :</a:t>
            </a:r>
            <a:br>
              <a:rPr lang="nl-NL" dirty="0">
                <a:solidFill>
                  <a:srgbClr val="4A5356"/>
                </a:solidFill>
              </a:rPr>
            </a:br>
            <a:r>
              <a:rPr lang="nl-NL" dirty="0">
                <a:solidFill>
                  <a:srgbClr val="4A5356"/>
                </a:solidFill>
              </a:rPr>
              <a:t>Specificaties vervoerders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8BB1517-9885-40E2-AEB8-292BD9A6C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158" y="392066"/>
            <a:ext cx="9526329" cy="387721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0B8291E-8655-4A04-B72F-523ED4C6E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91546">
            <a:off x="9505158" y="2139351"/>
            <a:ext cx="780356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Handig in één overzicht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Met </a:t>
            </a:r>
            <a:r>
              <a:rPr lang="nl-NL" sz="3600" dirty="0" err="1"/>
              <a:t>scrollbalk</a:t>
            </a:r>
            <a:r>
              <a:rPr lang="nl-NL" sz="3600" dirty="0"/>
              <a:t> onderaan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D452116-D882-41CB-B6DB-477474878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467" y="82502"/>
            <a:ext cx="9525497" cy="41867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C83AB62-D9B4-4A77-A801-5E1E0B9F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39429">
            <a:off x="6655183" y="3448401"/>
            <a:ext cx="863167" cy="70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Verkoop-</a:t>
            </a:r>
            <a:r>
              <a:rPr lang="nl-NL" sz="3200" dirty="0" err="1"/>
              <a:t>Emails</a:t>
            </a:r>
            <a:r>
              <a:rPr lang="nl-NL" sz="3200" dirty="0"/>
              <a:t> uitgebreid met keuze</a:t>
            </a:r>
            <a:br>
              <a:rPr lang="nl-NL" sz="3200" dirty="0"/>
            </a:br>
            <a:r>
              <a:rPr lang="nl-NL" sz="3200" dirty="0"/>
              <a:t> “u” of “</a:t>
            </a:r>
            <a:r>
              <a:rPr lang="nl-NL" sz="3200" dirty="0" err="1"/>
              <a:t>jE</a:t>
            </a:r>
            <a:r>
              <a:rPr lang="nl-NL" sz="3200" dirty="0"/>
              <a:t>” vorm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C60350E-87E6-416C-8E8A-19A677629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317303"/>
            <a:ext cx="8423825" cy="39387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F17C55E-C5B0-41A1-BFE4-D611402D2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48537" y="3347775"/>
            <a:ext cx="1304657" cy="10729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E0FE820-9265-4012-ABB7-8162A12E2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42324">
            <a:off x="610280" y="2367654"/>
            <a:ext cx="13046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Ook </a:t>
            </a:r>
            <a:r>
              <a:rPr lang="nl-NL" sz="3200" dirty="0" err="1"/>
              <a:t>Youtube</a:t>
            </a:r>
            <a:r>
              <a:rPr lang="nl-NL" sz="3200" dirty="0"/>
              <a:t> op verzoek</a:t>
            </a:r>
            <a:br>
              <a:rPr lang="nl-NL" sz="3200" dirty="0"/>
            </a:br>
            <a:r>
              <a:rPr lang="nl-NL" sz="3200" dirty="0"/>
              <a:t>in “</a:t>
            </a:r>
            <a:r>
              <a:rPr lang="nl-NL" sz="3200" dirty="0" err="1"/>
              <a:t>u”vorm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Voorbeeld van MPD-Breda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67B6241-AA8D-49D0-A4B4-0F385406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056" y="104549"/>
            <a:ext cx="7274257" cy="406018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25A3F73-F277-47BB-AF90-384BE2C29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591" y="2181048"/>
            <a:ext cx="13046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7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Handboek verder afgerond</a:t>
            </a:r>
            <a:br>
              <a:rPr lang="nl-NL" sz="3200" dirty="0"/>
            </a:br>
            <a:r>
              <a:rPr lang="nl-NL" sz="3200" dirty="0"/>
              <a:t>Artikel 13 t/m 16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Raadpleeg Handboek voor details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B587AAB-0F64-4F13-AF73-45B5B1C9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652278"/>
            <a:ext cx="4286848" cy="156231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7A240B2-CAAC-471B-BA4D-D4998E6FA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366" y="-67438"/>
            <a:ext cx="4712795" cy="30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5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Op verzoek:</a:t>
            </a:r>
            <a:br>
              <a:rPr lang="nl-NL" sz="3200" dirty="0"/>
            </a:br>
            <a:r>
              <a:rPr lang="nl-NL" sz="3200" dirty="0" err="1"/>
              <a:t>PDF’s</a:t>
            </a:r>
            <a:r>
              <a:rPr lang="nl-NL" sz="3200" dirty="0"/>
              <a:t> openen nu in aparte pagina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Werkt inderdaad handiger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D5AB9A-D98D-4272-AEFF-910EEADC8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" y="157169"/>
            <a:ext cx="7991260" cy="279294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ADDDEE1-F265-4451-8D72-E7241EBB3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1369" y="3526836"/>
            <a:ext cx="5220429" cy="381053"/>
          </a:xfrm>
          <a:prstGeom prst="rect">
            <a:avLst/>
          </a:prstGeom>
        </p:spPr>
      </p:pic>
      <p:sp>
        <p:nvSpPr>
          <p:cNvPr id="10" name="Pijl: gekromd omlaag 9">
            <a:extLst>
              <a:ext uri="{FF2B5EF4-FFF2-40B4-BE49-F238E27FC236}">
                <a16:creationId xmlns:a16="http://schemas.microsoft.com/office/drawing/2014/main" id="{87D68D22-DA62-4F66-B80F-3DB36E3BBDB7}"/>
              </a:ext>
            </a:extLst>
          </p:cNvPr>
          <p:cNvSpPr/>
          <p:nvPr/>
        </p:nvSpPr>
        <p:spPr>
          <a:xfrm rot="2950105">
            <a:off x="6706234" y="1260915"/>
            <a:ext cx="3447768" cy="139659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Algemene voorwaarden aangepast met Franchise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Disclaimer toegevoegd, nog completer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EEF1C35E-FE5D-44EB-85DC-C925BE24A747}"/>
              </a:ext>
            </a:extLst>
          </p:cNvPr>
          <p:cNvSpPr txBox="1"/>
          <p:nvPr/>
        </p:nvSpPr>
        <p:spPr>
          <a:xfrm>
            <a:off x="3048569" y="2274838"/>
            <a:ext cx="60971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nl-NL" dirty="0"/>
          </a:p>
          <a:p>
            <a:r>
              <a:rPr lang="nl-NL" dirty="0"/>
              <a:t>David</a:t>
            </a:r>
          </a:p>
          <a:p>
            <a:r>
              <a:rPr lang="nl-NL" dirty="0"/>
              <a:t>Binnendienst</a:t>
            </a:r>
          </a:p>
          <a:p>
            <a:endParaRPr lang="nl-NL" dirty="0"/>
          </a:p>
          <a:p>
            <a:r>
              <a:rPr lang="nl-NL" dirty="0"/>
              <a:t>Website door: BlackDesk</a:t>
            </a:r>
          </a:p>
          <a:p>
            <a:r>
              <a:rPr lang="nl-NL" dirty="0"/>
              <a:t>Algemene voorwaarden</a:t>
            </a:r>
          </a:p>
          <a:p>
            <a:r>
              <a:rPr lang="nl-NL" dirty="0"/>
              <a:t>Cookie </a:t>
            </a:r>
            <a:r>
              <a:rPr lang="nl-NL" dirty="0" err="1"/>
              <a:t>ntice</a:t>
            </a:r>
            <a:endParaRPr lang="nl-NL" dirty="0"/>
          </a:p>
          <a:p>
            <a:r>
              <a:rPr lang="nl-NL" dirty="0"/>
              <a:t>Privacy policy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B38505D-3315-4DAD-BDA4-F6DD043A0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64" y="-114106"/>
            <a:ext cx="9221487" cy="387721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73F3428-E654-48B3-8369-07A89BC2C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69359">
            <a:off x="4618318" y="2513555"/>
            <a:ext cx="1304657" cy="107298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C5E63FD-421D-48EE-A427-FD2D91BB4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988">
            <a:off x="9749964" y="3308359"/>
            <a:ext cx="13046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7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Bestellen? NU via bestelknap</a:t>
            </a:r>
            <a:br>
              <a:rPr lang="nl-NL" sz="3200" dirty="0"/>
            </a:br>
            <a:r>
              <a:rPr lang="nl-NL" sz="3200" dirty="0"/>
              <a:t>MAP: 25 stuks voor 35 Euro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Autofit/>
          </a:bodyPr>
          <a:lstStyle/>
          <a:p>
            <a:r>
              <a:rPr lang="nl-NL" sz="3600" dirty="0"/>
              <a:t>Inclusief verzendkosten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60FD24F-47C1-47C6-8C3D-1221EB764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808" y="174599"/>
            <a:ext cx="8229267" cy="4017437"/>
          </a:xfrm>
          <a:prstGeom prst="rect">
            <a:avLst/>
          </a:prstGeom>
        </p:spPr>
      </p:pic>
      <p:sp>
        <p:nvSpPr>
          <p:cNvPr id="6" name="Pijl: links 5">
            <a:extLst>
              <a:ext uri="{FF2B5EF4-FFF2-40B4-BE49-F238E27FC236}">
                <a16:creationId xmlns:a16="http://schemas.microsoft.com/office/drawing/2014/main" id="{222ED881-0153-4663-93A4-3ECA588A4CDA}"/>
              </a:ext>
            </a:extLst>
          </p:cNvPr>
          <p:cNvSpPr/>
          <p:nvPr/>
        </p:nvSpPr>
        <p:spPr>
          <a:xfrm>
            <a:off x="6598507" y="3285538"/>
            <a:ext cx="663311" cy="2869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83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Even bijpraten en…… </a:t>
            </a:r>
            <a:b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veel leuk nieuws !!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6" name="Afbeelding 5" descr="Afbeelding met tekst, binnen, computer&#10;&#10;Automatisch gegenereerde beschrijving">
            <a:extLst>
              <a:ext uri="{FF2B5EF4-FFF2-40B4-BE49-F238E27FC236}">
                <a16:creationId xmlns:a16="http://schemas.microsoft.com/office/drawing/2014/main" id="{19A8089C-4577-4B1C-B43F-9E3AE0BD2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6" y="0"/>
            <a:ext cx="4549617" cy="324871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723D82A7-48D9-417C-9E4A-C69EAF4E2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020" y="1624355"/>
            <a:ext cx="4499778" cy="254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OP verzoek NIEUW: MPD-pennen</a:t>
            </a:r>
            <a:br>
              <a:rPr lang="nl-NL" sz="3200" dirty="0"/>
            </a:br>
            <a:r>
              <a:rPr lang="nl-NL" sz="3200" dirty="0"/>
              <a:t>50 stuks voor 30 Euro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1851" y="5688535"/>
            <a:ext cx="8316211" cy="536125"/>
          </a:xfrm>
        </p:spPr>
        <p:txBody>
          <a:bodyPr>
            <a:noAutofit/>
          </a:bodyPr>
          <a:lstStyle/>
          <a:p>
            <a:r>
              <a:rPr lang="nl-NL" sz="3600" dirty="0"/>
              <a:t>De eerste 20 sturen we (gratis) 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79E3FD1-94D3-4A34-957A-B8E8385EA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25" y="129005"/>
            <a:ext cx="12031754" cy="35247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FDD71-3EF5-4CB9-8C1B-9F57E7C34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37643">
            <a:off x="7242806" y="3119270"/>
            <a:ext cx="1147486" cy="5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8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Automatisch ambassadeur van HelloContainer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507" y="5688535"/>
            <a:ext cx="10338179" cy="536125"/>
          </a:xfrm>
        </p:spPr>
        <p:txBody>
          <a:bodyPr>
            <a:noAutofit/>
          </a:bodyPr>
          <a:lstStyle/>
          <a:p>
            <a:r>
              <a:rPr lang="nl-NL" sz="3600" dirty="0"/>
              <a:t>Presentatie staat nu op Portaal / Promotie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E029C8A-6B4D-460B-B58D-0B156204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75044"/>
            <a:ext cx="8671286" cy="39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nl-NL" sz="3200" dirty="0"/>
              <a:t>ook mooi verdienmodel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9E9B84-9D04-46F3-AFBC-E65EA1B6D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742" y="42025"/>
            <a:ext cx="9506058" cy="418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5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lmblad dat herhalende patronen creëert">
            <a:extLst>
              <a:ext uri="{FF2B5EF4-FFF2-40B4-BE49-F238E27FC236}">
                <a16:creationId xmlns:a16="http://schemas.microsoft.com/office/drawing/2014/main" id="{ABF6EF5F-BAC9-406C-BD3D-659F81D65F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invGray">
          <a:xfrm>
            <a:off x="0" y="-69679"/>
            <a:ext cx="12191980" cy="69973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247" y="1746394"/>
            <a:ext cx="6801612" cy="2135721"/>
          </a:xfrm>
        </p:spPr>
        <p:txBody>
          <a:bodyPr>
            <a:normAutofit/>
          </a:bodyPr>
          <a:lstStyle/>
          <a:p>
            <a:pPr algn="l"/>
            <a:r>
              <a:rPr lang="nl-NL" sz="3600" dirty="0">
                <a:solidFill>
                  <a:schemeClr val="bg1"/>
                </a:solidFill>
              </a:rPr>
              <a:t>Dank je wel,</a:t>
            </a:r>
          </a:p>
          <a:p>
            <a:pPr algn="l"/>
            <a:r>
              <a:rPr lang="nl-NL" sz="3600" dirty="0">
                <a:solidFill>
                  <a:schemeClr val="bg1"/>
                </a:solidFill>
              </a:rPr>
              <a:t>       meer weten? </a:t>
            </a:r>
          </a:p>
          <a:p>
            <a:pPr algn="l"/>
            <a:r>
              <a:rPr lang="nl-NL" sz="3600" dirty="0">
                <a:solidFill>
                  <a:schemeClr val="bg1"/>
                </a:solidFill>
              </a:rPr>
              <a:t>We horen het graag</a:t>
            </a:r>
          </a:p>
          <a:p>
            <a:endParaRPr lang="nl-NL" sz="3600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1762" y="5212080"/>
            <a:ext cx="8991600" cy="1645920"/>
          </a:xfrm>
          <a:ln>
            <a:miter lim="800000"/>
          </a:ln>
        </p:spPr>
        <p:txBody>
          <a:bodyPr>
            <a:normAutofit/>
          </a:bodyPr>
          <a:lstStyle/>
          <a:p>
            <a:r>
              <a:rPr lang="nl-NL" dirty="0" err="1">
                <a:solidFill>
                  <a:srgbClr val="474948"/>
                </a:solidFill>
              </a:rPr>
              <a:t>Mijn</a:t>
            </a:r>
            <a:r>
              <a:rPr lang="nl-NL" dirty="0" err="1">
                <a:solidFill>
                  <a:srgbClr val="8ABB14"/>
                </a:solidFill>
              </a:rPr>
              <a:t>pakket</a:t>
            </a:r>
            <a:r>
              <a:rPr lang="nl-NL" dirty="0" err="1">
                <a:solidFill>
                  <a:srgbClr val="474948"/>
                </a:solidFill>
              </a:rPr>
              <a:t>dienst</a:t>
            </a:r>
            <a:br>
              <a:rPr lang="nl-NL" dirty="0">
                <a:solidFill>
                  <a:srgbClr val="474948"/>
                </a:solidFill>
              </a:rPr>
            </a:br>
            <a:r>
              <a:rPr lang="nl-NL" dirty="0">
                <a:solidFill>
                  <a:srgbClr val="474948"/>
                </a:solidFill>
              </a:rPr>
              <a:t>Bel  0113 </a:t>
            </a:r>
            <a:r>
              <a:rPr lang="nl-NL">
                <a:solidFill>
                  <a:srgbClr val="474948"/>
                </a:solidFill>
              </a:rPr>
              <a:t>- 214060</a:t>
            </a:r>
            <a:endParaRPr lang="nl-NL" dirty="0">
              <a:solidFill>
                <a:srgbClr val="474948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237587-7EB2-4913-BF34-9D16BC565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863" y="331471"/>
            <a:ext cx="2387380" cy="23391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253E4D7-C119-430C-9C71-F2DC068E2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52" y="3071771"/>
            <a:ext cx="4673086" cy="214031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A8FC8E7-8D15-421E-B408-A337B059A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778" y="331471"/>
            <a:ext cx="2274622" cy="233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55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Twee nieuwe Franchisenemers</a:t>
            </a:r>
            <a:b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lang="nl-NL" dirty="0">
                <a:solidFill>
                  <a:srgbClr val="4A5356"/>
                </a:solidFill>
              </a:rPr>
              <a:t>per 01 september 2021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endParaRPr lang="nl-NL" sz="3600" dirty="0"/>
          </a:p>
        </p:txBody>
      </p:sp>
      <p:pic>
        <p:nvPicPr>
          <p:cNvPr id="6" name="Afbeelding 5" descr="Afbeelding met tekst, binnen, computer&#10;&#10;Automatisch gegenereerde beschrijving">
            <a:extLst>
              <a:ext uri="{FF2B5EF4-FFF2-40B4-BE49-F238E27FC236}">
                <a16:creationId xmlns:a16="http://schemas.microsoft.com/office/drawing/2014/main" id="{19A8089C-4577-4B1C-B43F-9E3AE0BD2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7" y="943325"/>
            <a:ext cx="4549617" cy="32487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F88456-CEC7-4F52-9054-D666E202A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677" y="963993"/>
            <a:ext cx="4548010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Ridderkerk  -  Schijndel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De personen zelf introduceren we graag op een later moment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58CBFA6-5B9F-4294-9684-0B1206DEB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379" y="1574207"/>
            <a:ext cx="3328616" cy="138244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F442036-26E1-4EF5-A7D6-F8F183710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14" y="1601166"/>
            <a:ext cx="3219899" cy="10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45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Intern bij </a:t>
            </a:r>
            <a:r>
              <a:rPr kumimoji="0" lang="nl-NL" sz="3800" b="0" i="0" u="none" strike="noStrike" kern="1200" cap="all" spc="200" normalizeH="0" baseline="0" noProof="0" dirty="0" err="1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MIjnPakketDienst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Daniel                 Alex                Klaas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662299-85B1-488E-9A55-7A5C720E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685"/>
            <a:ext cx="3933077" cy="385588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10FCC49-5A61-4891-83A9-61C1D891B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710" y="281685"/>
            <a:ext cx="4559195" cy="385588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A90081C-C069-4984-BCC0-C39248BF5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7037" y="290658"/>
            <a:ext cx="4541914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 err="1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DanIEl</a:t>
            </a: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 is opgeschoven naar containervervoer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Dus niet meer voor pakketjes, </a:t>
            </a:r>
            <a:br>
              <a:rPr lang="nl-NL" sz="3600" dirty="0"/>
            </a:br>
            <a:r>
              <a:rPr lang="nl-NL" sz="3600" dirty="0"/>
              <a:t>wel voor containers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662299-85B1-488E-9A55-7A5C720EC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21" y="413400"/>
            <a:ext cx="3933077" cy="38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Nieuw medewerker op Planning</a:t>
            </a:r>
            <a:b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Alex – van harte welkom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Trouwens: je mag ook “Lex” zeggen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69126CB-C803-43AA-88EE-16763DF34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14" y="458750"/>
            <a:ext cx="4505954" cy="381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Klaas heeft gehaald het </a:t>
            </a:r>
            <a:b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“IATA-CERTIFICAAT”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Klaas, van harte gefeliciteerd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8A40F96-50F9-42BC-ADA9-854D572EB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655" y="422528"/>
            <a:ext cx="4541510" cy="384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F26AF7-9AC1-49A4-8F89-2C63E1C0A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B1E1E7-4396-49AC-8AB2-3358A823C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 fontScale="90000"/>
          </a:bodyPr>
          <a:lstStyle/>
          <a:p>
            <a:r>
              <a:rPr kumimoji="0" lang="nl-NL" sz="3800" b="0" i="0" u="none" strike="noStrike" kern="1200" cap="all" spc="200" normalizeH="0" baseline="0" noProof="0" dirty="0" err="1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Oja</a:t>
            </a:r>
            <a:r>
              <a:rPr kumimoji="0" lang="nl-NL" sz="3800" b="0" i="0" u="none" strike="noStrike" kern="1200" cap="all" spc="200" normalizeH="0" baseline="0" noProof="0" dirty="0">
                <a:ln>
                  <a:noFill/>
                </a:ln>
                <a:solidFill>
                  <a:srgbClr val="4A5356"/>
                </a:solidFill>
                <a:effectLst/>
                <a:uLnTx/>
                <a:uFillTx/>
                <a:ea typeface="+mj-ea"/>
                <a:cs typeface="+mj-cs"/>
              </a:rPr>
              <a:t>, wat is “IATA-CERTIFICAAT”</a:t>
            </a:r>
            <a:endParaRPr lang="nl-NL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6AB3CC-46D8-4EE0-A418-16E9D4194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199" y="5688535"/>
            <a:ext cx="8991599" cy="536125"/>
          </a:xfrm>
        </p:spPr>
        <p:txBody>
          <a:bodyPr>
            <a:noAutofit/>
          </a:bodyPr>
          <a:lstStyle/>
          <a:p>
            <a:r>
              <a:rPr lang="nl-NL" sz="3600" dirty="0"/>
              <a:t>Luchtvaart gevaarlijke stoffen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9843D01-93F3-4985-AB56-576536B41604}"/>
              </a:ext>
            </a:extLst>
          </p:cNvPr>
          <p:cNvSpPr txBox="1"/>
          <p:nvPr/>
        </p:nvSpPr>
        <p:spPr>
          <a:xfrm>
            <a:off x="238491" y="360746"/>
            <a:ext cx="1116273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Onze Klaas is de schoolbanken weer ingedoken, en niet voor niets. </a:t>
            </a:r>
            <a:br>
              <a:rPr lang="nl-NL" sz="2400" dirty="0">
                <a:solidFill>
                  <a:schemeClr val="bg1"/>
                </a:solidFill>
              </a:rPr>
            </a:br>
            <a:r>
              <a:rPr lang="nl-NL" sz="2400" dirty="0">
                <a:solidFill>
                  <a:schemeClr val="bg1"/>
                </a:solidFill>
              </a:rPr>
              <a:t>In een tijdsperiode van 4 weken heeft hij de cursus IATA Dangerous </a:t>
            </a:r>
            <a:r>
              <a:rPr lang="nl-NL" sz="2400" dirty="0" err="1">
                <a:solidFill>
                  <a:schemeClr val="bg1"/>
                </a:solidFill>
              </a:rPr>
              <a:t>Goods</a:t>
            </a:r>
            <a:r>
              <a:rPr lang="nl-NL" sz="2400" dirty="0">
                <a:solidFill>
                  <a:schemeClr val="bg1"/>
                </a:solidFill>
              </a:rPr>
              <a:t> Training - Lithium &amp; </a:t>
            </a:r>
            <a:r>
              <a:rPr lang="nl-NL" sz="2400" dirty="0" err="1">
                <a:solidFill>
                  <a:schemeClr val="bg1"/>
                </a:solidFill>
              </a:rPr>
              <a:t>Hazardous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Materials</a:t>
            </a:r>
            <a:r>
              <a:rPr lang="nl-NL" sz="2400" dirty="0">
                <a:solidFill>
                  <a:schemeClr val="bg1"/>
                </a:solidFill>
              </a:rPr>
              <a:t> afgerond.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Hierdoor is MijnPakketDienst weer een stap verder in haar dienstverlening voor onze klanten. Met dit certificaat is het namelijk mogelijk om bij de Inspectie Leefomgeving &amp; Transport van het Ministerie van Infrastructuur &amp; Milieu een erkenning (IATA) worden aangevraagd, waarmee je als verlader gevaarlijke stoffen als luchtvracht mag aanbieden.</a:t>
            </a:r>
          </a:p>
        </p:txBody>
      </p:sp>
    </p:spTree>
    <p:extLst>
      <p:ext uri="{BB962C8B-B14F-4D97-AF65-F5344CB8AC3E}">
        <p14:creationId xmlns:p14="http://schemas.microsoft.com/office/powerpoint/2010/main" val="4278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extLst>
    <p:ext uri="{E180D4A7-C9FB-4DFB-919C-405C955672EB}">
      <p14:showEvtLst xmlns:p14="http://schemas.microsoft.com/office/powerpoint/2010/main">
        <p14:playEvt time="0" objId="17"/>
        <p14:stopEvt time="4572" objId="17"/>
      </p14:showEvtLst>
    </p:ext>
  </p:extLst>
</p:sld>
</file>

<file path=ppt/theme/theme1.xml><?xml version="1.0" encoding="utf-8"?>
<a:theme xmlns:a="http://schemas.openxmlformats.org/drawingml/2006/main" name="Pakket">
  <a:themeElements>
    <a:clrScheme name="Pakket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Aangepast 8">
      <a:majorFont>
        <a:latin typeface="AllRoundGothicW03-Bold"/>
        <a:ea typeface=""/>
        <a:cs typeface=""/>
      </a:majorFont>
      <a:minorFont>
        <a:latin typeface="AllRoundGothicW03-Bold"/>
        <a:ea typeface=""/>
        <a:cs typeface=""/>
      </a:minorFont>
    </a:fontScheme>
    <a:fmtScheme name="Pak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1196c37-794b-481c-9109-4c619be00f8e">P53JN2MDZDJW-903366550-78606</_dlc_DocId>
    <_dlc_DocIdUrl xmlns="41196c37-794b-481c-9109-4c619be00f8e">
      <Url>https://wesdorpvangeel.sharepoint.com/_layouts/15/DocIdRedir.aspx?ID=P53JN2MDZDJW-903366550-78606</Url>
      <Description>P53JN2MDZDJW-903366550-78606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DCC98C7D648549B481E6B4BBE82DDC" ma:contentTypeVersion="12" ma:contentTypeDescription="Een nieuw document maken." ma:contentTypeScope="" ma:versionID="5d52e84887be1e89202174898e8f0d4d">
  <xsd:schema xmlns:xsd="http://www.w3.org/2001/XMLSchema" xmlns:xs="http://www.w3.org/2001/XMLSchema" xmlns:p="http://schemas.microsoft.com/office/2006/metadata/properties" xmlns:ns2="41196c37-794b-481c-9109-4c619be00f8e" xmlns:ns3="55e8c4e9-688a-43a4-8bd3-ec119dd881f2" targetNamespace="http://schemas.microsoft.com/office/2006/metadata/properties" ma:root="true" ma:fieldsID="91816135e4a2b506cf1de86f47c7346b" ns2:_="" ns3:_="">
    <xsd:import namespace="41196c37-794b-481c-9109-4c619be00f8e"/>
    <xsd:import namespace="55e8c4e9-688a-43a4-8bd3-ec119dd881f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196c37-794b-481c-9109-4c619be00f8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e8c4e9-688a-43a4-8bd3-ec119dd881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10CEA1-91AA-4A90-88BA-346A42FCCAEB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28F2821-DD8A-421F-9B13-AFF2E6FB0A39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55e8c4e9-688a-43a4-8bd3-ec119dd881f2"/>
    <ds:schemaRef ds:uri="41196c37-794b-481c-9109-4c619be00f8e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62A150B-2E91-404A-BE17-01A85071E0B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6C9F934-B217-48FE-93B7-02224757E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196c37-794b-481c-9109-4c619be00f8e"/>
    <ds:schemaRef ds:uri="55e8c4e9-688a-43a4-8bd3-ec119dd881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TM10001115[[fn=Pakket]]</Template>
  <TotalTime>1424</TotalTime>
  <Words>368</Words>
  <Application>Microsoft Office PowerPoint</Application>
  <PresentationFormat>Breedbeeld</PresentationFormat>
  <Paragraphs>54</Paragraphs>
  <Slides>23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27" baseType="lpstr">
      <vt:lpstr>AllRoundGothicW03-Bold</vt:lpstr>
      <vt:lpstr>Arial</vt:lpstr>
      <vt:lpstr>Calibri</vt:lpstr>
      <vt:lpstr>Pakket</vt:lpstr>
      <vt:lpstr>Mijnpakketdienst Franchise</vt:lpstr>
      <vt:lpstr>Even bijpraten en……  veel leuk nieuws !!</vt:lpstr>
      <vt:lpstr>Twee nieuwe Franchisenemers per 01 september 2021</vt:lpstr>
      <vt:lpstr>Ridderkerk  -  Schijndel</vt:lpstr>
      <vt:lpstr>Intern bij MIjnPakketDienst</vt:lpstr>
      <vt:lpstr>DanIEl is opgeschoven naar containervervoer</vt:lpstr>
      <vt:lpstr>Nieuw medewerker op Planning Alex – van harte welkom</vt:lpstr>
      <vt:lpstr>Klaas heeft gehaald het  “IATA-CERTIFICAAT”</vt:lpstr>
      <vt:lpstr>Oja, wat is “IATA-CERTIFICAAT”</vt:lpstr>
      <vt:lpstr>Wat is veranderd op Franchise-Portaal?</vt:lpstr>
      <vt:lpstr>Tarieven is nu  “Overzicht en Tarieven”</vt:lpstr>
      <vt:lpstr>Met extra onderdeel : Specificaties vervoerders</vt:lpstr>
      <vt:lpstr>Handig in één overzicht</vt:lpstr>
      <vt:lpstr>Verkoop-Emails uitgebreid met keuze  “u” of “jE” vorm</vt:lpstr>
      <vt:lpstr>Ook Youtube op verzoek in “u”vorm</vt:lpstr>
      <vt:lpstr>Handboek verder afgerond Artikel 13 t/m 16 </vt:lpstr>
      <vt:lpstr>Op verzoek: PDF’s openen nu in aparte pagina</vt:lpstr>
      <vt:lpstr>Algemene voorwaarden aangepast met Franchise</vt:lpstr>
      <vt:lpstr>Bestellen? NU via bestelknap MAP: 25 stuks voor 35 Euro </vt:lpstr>
      <vt:lpstr>OP verzoek NIEUW: MPD-pennen 50 stuks voor 30 Euro</vt:lpstr>
      <vt:lpstr>Automatisch ambassadeur van HelloContainer</vt:lpstr>
      <vt:lpstr>ook mooi verdienmodel</vt:lpstr>
      <vt:lpstr>Mijnpakketdienst Bel  0113 - 214060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Bram Wesdorp</dc:creator>
  <cp:lastModifiedBy>Algemeen MijnPakketDienst</cp:lastModifiedBy>
  <cp:revision>81</cp:revision>
  <dcterms:created xsi:type="dcterms:W3CDTF">2021-04-19T07:54:20Z</dcterms:created>
  <dcterms:modified xsi:type="dcterms:W3CDTF">2021-07-08T06:57:12Z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0x01010043DCC98C7D648549B481E6B4BBE82DDC</vt:lpwstr>
  </property>
  <property fmtid="{D5CDD505-2E9C-101B-9397-08002B2CF9AE}" pid="3" name="_dlc_DocIdItemGuid">
    <vt:lpwstr>f062c057-33e8-4872-a6aa-7d0fb46978ff</vt:lpwstr>
  </property>
</Properties>
</file>